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5661" autoAdjust="0"/>
  </p:normalViewPr>
  <p:slideViewPr>
    <p:cSldViewPr snapToGrid="0">
      <p:cViewPr varScale="1">
        <p:scale>
          <a:sx n="76" d="100"/>
          <a:sy n="76" d="100"/>
        </p:scale>
        <p:origin x="18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2D3F0-7FA7-40E2-B05A-6B8897F5D007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B3090-B870-474F-B3B0-BE41C6CF0C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584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Današnje je društvo relativno slabo informirano o simptomima, uzrocima te oblicima demencije pri čemu se ta bolest često poistovjećuje s psihičkom bolešću. Manjak informiranosti nužno za sobom vuče neprihvaćanje i osuđivanje u zajednici, te se često  neinformiranost smatra glavnom prijetnjom u suočavanju s Alzheimerovom bolešću. Stoga se mnoge udruge za Alzheimerovu bolest aktivno bave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destigmatizacijom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 bolesti.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Destigmatizacija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odnosi na ispravljanje zabluda o bolesti tako da se iznose znanstveno utemeljene činjenice koje uklanjaju osuđujuće stavove i ruše predrasude.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Destigmatiziranjem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bolesti želi se pomoći obiteljima u zbrinjavanju oboljelih, zaštite njihovog dostojanstva, osiguravanja prava za oboljele te sigurnosti. Aktivnosti koje se provode u procesu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destigmatizacije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provode radi podrške u zajednici oboljelima. 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A4E-71AE-460E-92F8-93FC0741B28E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8566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Podrška njegovateljima treba uključiti </a:t>
            </a:r>
            <a:r>
              <a:rPr lang="hr-HR" dirty="0" err="1" smtClean="0"/>
              <a:t>multikomponente</a:t>
            </a:r>
            <a:r>
              <a:rPr lang="hr-HR" dirty="0" smtClean="0"/>
              <a:t> postupke koje uključuju edukaciju o bolesti, informacije o izvorima pomoći, komunikacijski trening, strategije nošenja sa stresom i primjenu psihosocijalnih postupaka koje mogu promijeniti članovi obitelji.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A4E-71AE-460E-92F8-93FC0741B28E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834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A4E-71AE-460E-92F8-93FC0741B28E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732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A4E-71AE-460E-92F8-93FC0741B28E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68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A4E-71AE-460E-92F8-93FC0741B28E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144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A4E-71AE-460E-92F8-93FC0741B28E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3143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310018-882F-45A2-9BFE-90096137A896}" type="slidenum">
              <a:rPr lang="hr-HR" altLang="sr-Latn-RS" smtClean="0">
                <a:latin typeface="Calibri" panose="020F0502020204030204" pitchFamily="34" charset="0"/>
              </a:rPr>
              <a:pPr/>
              <a:t>8</a:t>
            </a:fld>
            <a:endParaRPr lang="hr-HR" altLang="sr-Latn-R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9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01F-20DE-4DE2-84B8-13CFB37CA6E2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B39-7A6D-43E2-8297-2C5EB39B6A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805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01F-20DE-4DE2-84B8-13CFB37CA6E2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B39-7A6D-43E2-8297-2C5EB39B6A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480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01F-20DE-4DE2-84B8-13CFB37CA6E2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B39-7A6D-43E2-8297-2C5EB39B6A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628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01F-20DE-4DE2-84B8-13CFB37CA6E2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B39-7A6D-43E2-8297-2C5EB39B6A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640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01F-20DE-4DE2-84B8-13CFB37CA6E2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B39-7A6D-43E2-8297-2C5EB39B6A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818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01F-20DE-4DE2-84B8-13CFB37CA6E2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B39-7A6D-43E2-8297-2C5EB39B6A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068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01F-20DE-4DE2-84B8-13CFB37CA6E2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B39-7A6D-43E2-8297-2C5EB39B6A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209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01F-20DE-4DE2-84B8-13CFB37CA6E2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B39-7A6D-43E2-8297-2C5EB39B6A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940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01F-20DE-4DE2-84B8-13CFB37CA6E2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B39-7A6D-43E2-8297-2C5EB39B6A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909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01F-20DE-4DE2-84B8-13CFB37CA6E2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B39-7A6D-43E2-8297-2C5EB39B6A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51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01F-20DE-4DE2-84B8-13CFB37CA6E2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B39-7A6D-43E2-8297-2C5EB39B6A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452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8A01F-20DE-4DE2-84B8-13CFB37CA6E2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CB39-7A6D-43E2-8297-2C5EB39B6A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049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ijateljidemencije.alzheimer.hr/pridruzi-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24047" cy="861247"/>
          </a:xfrm>
        </p:spPr>
        <p:txBody>
          <a:bodyPr/>
          <a:lstStyle/>
          <a:p>
            <a:r>
              <a:rPr lang="hr-HR" b="1" dirty="0"/>
              <a:t>Knjižnice i demencija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23" y="1491820"/>
            <a:ext cx="10515600" cy="4638619"/>
          </a:xfrm>
        </p:spPr>
        <p:txBody>
          <a:bodyPr/>
          <a:lstStyle/>
          <a:p>
            <a:r>
              <a:rPr lang="hr-HR" dirty="0" smtClean="0"/>
              <a:t>Nedovoljna </a:t>
            </a:r>
            <a:r>
              <a:rPr lang="hr-HR" dirty="0"/>
              <a:t>informiranost o </a:t>
            </a:r>
            <a:r>
              <a:rPr lang="hr-HR" dirty="0" smtClean="0"/>
              <a:t>bolesti</a:t>
            </a:r>
          </a:p>
          <a:p>
            <a:pPr lvl="1"/>
            <a:r>
              <a:rPr lang="hr-HR" dirty="0" smtClean="0"/>
              <a:t>Građa za sve skupine korisnike, u raznim formatima i žanrovima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1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050" y="2956606"/>
            <a:ext cx="2162043" cy="303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2956606"/>
            <a:ext cx="2651647" cy="3154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620" y="3145468"/>
            <a:ext cx="2660276" cy="266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3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Knjižnice </a:t>
            </a:r>
            <a:r>
              <a:rPr lang="hr-HR" b="1" dirty="0"/>
              <a:t>i demencija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Podrška za njegovatelje </a:t>
            </a:r>
            <a:endParaRPr lang="hr-HR" dirty="0" smtClean="0"/>
          </a:p>
          <a:p>
            <a:pPr lvl="1"/>
            <a:r>
              <a:rPr lang="hr-HR" dirty="0" smtClean="0"/>
              <a:t>Informiranje i edukacija o bolesti, njezi </a:t>
            </a:r>
          </a:p>
          <a:p>
            <a:pPr lvl="1"/>
            <a:r>
              <a:rPr lang="hr-HR" dirty="0" smtClean="0"/>
              <a:t>Informacije </a:t>
            </a:r>
            <a:r>
              <a:rPr lang="hr-HR" dirty="0"/>
              <a:t>o izvorima </a:t>
            </a:r>
            <a:r>
              <a:rPr lang="hr-HR" dirty="0" smtClean="0"/>
              <a:t>pomoći i podrške </a:t>
            </a:r>
          </a:p>
          <a:p>
            <a:pPr lvl="1"/>
            <a:r>
              <a:rPr lang="hr-HR" dirty="0" smtClean="0"/>
              <a:t>Programi u suradnji sa stručnjacima</a:t>
            </a:r>
          </a:p>
          <a:p>
            <a:pPr lvl="2"/>
            <a:r>
              <a:rPr lang="hr-HR" dirty="0" smtClean="0"/>
              <a:t>komunikacija, </a:t>
            </a:r>
            <a:r>
              <a:rPr lang="hr-HR" dirty="0"/>
              <a:t>strategije nošenja </a:t>
            </a:r>
            <a:r>
              <a:rPr lang="hr-HR" dirty="0" smtClean="0"/>
              <a:t>sa stresom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995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Knjižnice i demencija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616"/>
            <a:ext cx="10515600" cy="4606347"/>
          </a:xfrm>
        </p:spPr>
        <p:txBody>
          <a:bodyPr/>
          <a:lstStyle/>
          <a:p>
            <a:r>
              <a:rPr lang="hr-HR" dirty="0"/>
              <a:t>Društvena </a:t>
            </a:r>
            <a:r>
              <a:rPr lang="hr-HR" dirty="0" smtClean="0"/>
              <a:t>stigmatizacija</a:t>
            </a:r>
          </a:p>
          <a:p>
            <a:pPr lvl="1"/>
            <a:r>
              <a:rPr lang="hr-HR" dirty="0" smtClean="0"/>
              <a:t>Informiranje, senzibilizacija</a:t>
            </a:r>
          </a:p>
          <a:p>
            <a:pPr lvl="1"/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3</a:t>
            </a:fld>
            <a:endParaRPr lang="hr-HR"/>
          </a:p>
        </p:txBody>
      </p:sp>
      <p:sp>
        <p:nvSpPr>
          <p:cNvPr id="6" name="AutoShape 2" descr="Prijatelji demencije Hrvatska :: Što je demencija ne razumije polovina  Hrvata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5984" t="9799" r="21627" b="19850"/>
          <a:stretch/>
        </p:blipFill>
        <p:spPr bwMode="auto">
          <a:xfrm>
            <a:off x="987500" y="3388658"/>
            <a:ext cx="2809950" cy="2380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Memory Cafe offered at the Jefferson Library - January 10 - Whitewater  Banne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129553"/>
            <a:ext cx="3606426" cy="4639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Exploring “Still Alice” @SLCL #alzheimers #dementia » Maturity and Its Mu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16" y="2522855"/>
            <a:ext cx="2508712" cy="324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9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Knjižnice i demencija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32" y="1807145"/>
            <a:ext cx="10515600" cy="4351338"/>
          </a:xfrm>
        </p:spPr>
        <p:txBody>
          <a:bodyPr/>
          <a:lstStyle/>
          <a:p>
            <a:r>
              <a:rPr lang="hr-HR" dirty="0"/>
              <a:t>Usamljenost i društvena </a:t>
            </a:r>
            <a:r>
              <a:rPr lang="hr-HR" dirty="0" smtClean="0"/>
              <a:t>isključenost</a:t>
            </a:r>
          </a:p>
          <a:p>
            <a:pPr lvl="1"/>
            <a:r>
              <a:rPr lang="hr-HR" dirty="0" smtClean="0"/>
              <a:t>Knjižnična građa i programi koji potiču mentalnu aktivnost</a:t>
            </a:r>
          </a:p>
          <a:p>
            <a:pPr lvl="2"/>
            <a:r>
              <a:rPr lang="hr-HR" dirty="0" smtClean="0"/>
              <a:t>Društvene igre, filmske večeri</a:t>
            </a:r>
          </a:p>
          <a:p>
            <a:pPr lvl="2"/>
            <a:r>
              <a:rPr lang="hr-HR" i="1" dirty="0" err="1" smtClean="0"/>
              <a:t>Memory</a:t>
            </a:r>
            <a:r>
              <a:rPr lang="hr-HR" i="1" dirty="0" smtClean="0"/>
              <a:t> </a:t>
            </a:r>
            <a:r>
              <a:rPr lang="hr-HR" i="1" dirty="0" err="1" smtClean="0"/>
              <a:t>kits</a:t>
            </a:r>
            <a:r>
              <a:rPr lang="hr-HR" i="1" dirty="0" smtClean="0"/>
              <a:t>/</a:t>
            </a:r>
            <a:r>
              <a:rPr lang="hr-HR" i="1" dirty="0" err="1" smtClean="0"/>
              <a:t>boxes</a:t>
            </a:r>
            <a:endParaRPr lang="hr-HR" i="1" dirty="0" smtClean="0"/>
          </a:p>
          <a:p>
            <a:pPr lvl="2"/>
            <a:endParaRPr lang="hr-HR" dirty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4</a:t>
            </a:fld>
            <a:endParaRPr lang="hr-HR"/>
          </a:p>
        </p:txBody>
      </p:sp>
      <p:pic>
        <p:nvPicPr>
          <p:cNvPr id="5124" name="Picture 4" descr="Dementia board game sparks conversation across gene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79" y="3484197"/>
            <a:ext cx="3937000" cy="233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5 online activity ideas for people living with dementia | Alzheimer's  Societ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" t="662"/>
          <a:stretch/>
        </p:blipFill>
        <p:spPr bwMode="auto">
          <a:xfrm>
            <a:off x="8610600" y="673073"/>
            <a:ext cx="3227705" cy="1689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Memory Kit 101 - That's Entertainmen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85" y="3033657"/>
            <a:ext cx="3689947" cy="2917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10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041"/>
            <a:ext cx="10515600" cy="1325563"/>
          </a:xfrm>
        </p:spPr>
        <p:txBody>
          <a:bodyPr/>
          <a:lstStyle/>
          <a:p>
            <a:r>
              <a:rPr lang="hr-HR" b="1" dirty="0"/>
              <a:t>Knjižnice i demencija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34" y="1490604"/>
            <a:ext cx="1051560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hr-HR" altLang="sr-Latn-RS" sz="3200" dirty="0" err="1" smtClean="0"/>
              <a:t>Biblioterapija</a:t>
            </a:r>
            <a:endParaRPr lang="hr-HR" altLang="sr-Latn-RS" sz="3200" dirty="0" smtClean="0"/>
          </a:p>
          <a:p>
            <a:pPr marL="685800" lvl="2">
              <a:spcBef>
                <a:spcPts val="1000"/>
              </a:spcBef>
            </a:pPr>
            <a:r>
              <a:rPr lang="hr-HR" altLang="sr-Latn-RS" sz="2800" dirty="0" err="1" smtClean="0"/>
              <a:t>Pripovijednje</a:t>
            </a:r>
            <a:r>
              <a:rPr lang="hr-HR" altLang="sr-Latn-RS" sz="2800" dirty="0" smtClean="0"/>
              <a:t> priča</a:t>
            </a:r>
          </a:p>
          <a:p>
            <a:pPr marL="685800" lvl="2">
              <a:spcBef>
                <a:spcPts val="1000"/>
              </a:spcBef>
            </a:pPr>
            <a:r>
              <a:rPr lang="hr-HR" altLang="sr-Latn-RS" sz="2800" dirty="0"/>
              <a:t>S</a:t>
            </a:r>
            <a:r>
              <a:rPr lang="hr-HR" altLang="sr-Latn-RS" sz="2800" dirty="0" smtClean="0"/>
              <a:t>amostalno </a:t>
            </a:r>
            <a:r>
              <a:rPr lang="hr-HR" altLang="sr-Latn-RS" sz="2800" dirty="0"/>
              <a:t>ili </a:t>
            </a:r>
            <a:r>
              <a:rPr lang="hr-HR" altLang="sr-Latn-RS" sz="2800" dirty="0" smtClean="0"/>
              <a:t>zajedničko čitanje </a:t>
            </a:r>
          </a:p>
          <a:p>
            <a:pPr marL="685800" lvl="2">
              <a:spcBef>
                <a:spcPts val="1000"/>
              </a:spcBef>
            </a:pPr>
            <a:r>
              <a:rPr lang="hr-HR" altLang="sr-Latn-RS" sz="2800" dirty="0" smtClean="0"/>
              <a:t>Čitanje naglas</a:t>
            </a:r>
          </a:p>
          <a:p>
            <a:pPr marL="685800" lvl="2">
              <a:spcBef>
                <a:spcPts val="1000"/>
              </a:spcBef>
            </a:pPr>
            <a:r>
              <a:rPr lang="hr-HR" sz="2800" dirty="0" smtClean="0"/>
              <a:t>Držanje knjige u ruci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5</a:t>
            </a:fld>
            <a:endParaRPr lang="hr-HR"/>
          </a:p>
        </p:txBody>
      </p:sp>
      <p:pic>
        <p:nvPicPr>
          <p:cNvPr id="7" name="Picture 6" descr="Pictures To Share Book - Memories of Childhood from the 1950s and 1960s -  OUTWOODCA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626" y="311549"/>
            <a:ext cx="3410174" cy="3182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3814233"/>
            <a:ext cx="3525191" cy="272467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5"/>
          <a:srcRect l="16203" t="12271" r="21282" b="8877"/>
          <a:stretch/>
        </p:blipFill>
        <p:spPr bwMode="auto">
          <a:xfrm>
            <a:off x="4552128" y="3899002"/>
            <a:ext cx="3601272" cy="2555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521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Marlena</a:t>
            </a:r>
            <a:r>
              <a:rPr lang="hr-HR" dirty="0" smtClean="0"/>
              <a:t> </a:t>
            </a:r>
            <a:r>
              <a:rPr lang="hr-HR" dirty="0" err="1" smtClean="0"/>
              <a:t>Books</a:t>
            </a:r>
            <a:r>
              <a:rPr lang="hr-HR" dirty="0" smtClean="0"/>
              <a:t>, Kanada</a:t>
            </a:r>
            <a:endParaRPr lang="hr-HR" dirty="0"/>
          </a:p>
        </p:txBody>
      </p:sp>
      <p:pic>
        <p:nvPicPr>
          <p:cNvPr id="9" name="Content Placeholder 8" descr="Canadian company creates 'dementia-friendly' picture books | CTV New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3506" y="1581374"/>
            <a:ext cx="5573055" cy="4595589"/>
          </a:xfrm>
          <a:prstGeom prst="rect">
            <a:avLst/>
          </a:prstGeom>
          <a:noFill/>
          <a:ex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86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7"/>
            <a:ext cx="10515600" cy="1325563"/>
          </a:xfrm>
        </p:spPr>
        <p:txBody>
          <a:bodyPr/>
          <a:lstStyle/>
          <a:p>
            <a:r>
              <a:rPr lang="hr-HR" b="1" dirty="0" smtClean="0"/>
              <a:t>Knjižničari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2132"/>
            <a:ext cx="10515600" cy="4584831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Informiranje o bolesti</a:t>
            </a:r>
          </a:p>
          <a:p>
            <a:pPr lvl="1"/>
            <a:r>
              <a:rPr lang="hr-HR" dirty="0" smtClean="0"/>
              <a:t>Simptomi, komunikacija s oboljelima</a:t>
            </a:r>
          </a:p>
          <a:p>
            <a:r>
              <a:rPr lang="hr-HR" dirty="0" smtClean="0"/>
              <a:t>Interes i potrebe ove skupine korisnika</a:t>
            </a:r>
          </a:p>
          <a:p>
            <a:pPr lvl="1"/>
            <a:r>
              <a:rPr lang="hr-HR" dirty="0" smtClean="0"/>
              <a:t>duži rok posudbe, dostava građe</a:t>
            </a:r>
          </a:p>
          <a:p>
            <a:r>
              <a:rPr lang="hr-HR" dirty="0" smtClean="0"/>
              <a:t>(Prilagođena) </a:t>
            </a:r>
            <a:r>
              <a:rPr lang="hr-HR" dirty="0"/>
              <a:t>građa </a:t>
            </a:r>
            <a:endParaRPr lang="hr-HR" dirty="0" smtClean="0"/>
          </a:p>
          <a:p>
            <a:pPr lvl="1"/>
            <a:r>
              <a:rPr lang="hr-HR" dirty="0"/>
              <a:t>k</a:t>
            </a:r>
            <a:r>
              <a:rPr lang="hr-HR" dirty="0" smtClean="0"/>
              <a:t>njige, radni materijali, društvene i računalne </a:t>
            </a:r>
          </a:p>
          <a:p>
            <a:pPr marL="457200" lvl="1" indent="0">
              <a:buNone/>
            </a:pPr>
            <a:r>
              <a:rPr lang="hr-HR" dirty="0"/>
              <a:t>	</a:t>
            </a:r>
            <a:r>
              <a:rPr lang="hr-HR" dirty="0" smtClean="0"/>
              <a:t>igre, glazba, predmeti</a:t>
            </a:r>
            <a:endParaRPr lang="hr-HR" dirty="0"/>
          </a:p>
          <a:p>
            <a:r>
              <a:rPr lang="hr-HR" dirty="0" smtClean="0"/>
              <a:t>Prilagođeni i integrativni programi</a:t>
            </a:r>
            <a:endParaRPr lang="hr-HR" dirty="0"/>
          </a:p>
          <a:p>
            <a:pPr lvl="1"/>
            <a:r>
              <a:rPr lang="hr-HR" dirty="0"/>
              <a:t>Suradnja sa stručnjacima u </a:t>
            </a:r>
            <a:r>
              <a:rPr lang="hr-HR" dirty="0" smtClean="0"/>
              <a:t>zajednici (pravo, medicina,</a:t>
            </a:r>
          </a:p>
          <a:p>
            <a:pPr marL="457200" lvl="1" indent="0">
              <a:buNone/>
            </a:pPr>
            <a:r>
              <a:rPr lang="hr-HR" dirty="0"/>
              <a:t>	</a:t>
            </a:r>
            <a:r>
              <a:rPr lang="hr-HR" dirty="0" smtClean="0"/>
              <a:t> financije, socijalna skrb, terapeuti)</a:t>
            </a:r>
            <a:endParaRPr lang="hr-HR" dirty="0"/>
          </a:p>
          <a:p>
            <a:r>
              <a:rPr lang="hr-HR" dirty="0" smtClean="0"/>
              <a:t>Prilagodba knjižničnog prostora</a:t>
            </a:r>
          </a:p>
          <a:p>
            <a:r>
              <a:rPr lang="hr-HR" dirty="0" smtClean="0"/>
              <a:t>Obilježavanje važnih dana</a:t>
            </a:r>
          </a:p>
          <a:p>
            <a:r>
              <a:rPr lang="hr-HR" dirty="0" smtClean="0"/>
              <a:t>Promocija i povezivanje sa zajednicom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7</a:t>
            </a:fld>
            <a:endParaRPr lang="hr-HR"/>
          </a:p>
        </p:txBody>
      </p:sp>
      <p:sp>
        <p:nvSpPr>
          <p:cNvPr id="6" name="AutoShape 2" descr="Smjernice za knji`ni~ne usluge za osobe s demencij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38360" t="12345" r="23170" b="9073"/>
          <a:stretch/>
        </p:blipFill>
        <p:spPr bwMode="auto">
          <a:xfrm>
            <a:off x="8059271" y="365125"/>
            <a:ext cx="3845858" cy="4722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612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Postanite Prijatelji demencije!</a:t>
            </a:r>
          </a:p>
        </p:txBody>
      </p:sp>
      <p:pic>
        <p:nvPicPr>
          <p:cNvPr id="36867" name="Content Placeholder 3">
            <a:hlinkClick r:id="rId3"/>
          </p:cNvPr>
          <p:cNvPicPr>
            <a:picLocks noGrp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t="7054" r="18526" b="58145"/>
          <a:stretch>
            <a:fillRect/>
          </a:stretch>
        </p:blipFill>
        <p:spPr>
          <a:xfrm>
            <a:off x="3009901" y="2025650"/>
            <a:ext cx="6327775" cy="1727200"/>
          </a:xfrm>
        </p:spPr>
      </p:pic>
      <p:pic>
        <p:nvPicPr>
          <p:cNvPr id="3686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3849689"/>
            <a:ext cx="143192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1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306</Words>
  <Application>Microsoft Office PowerPoint</Application>
  <PresentationFormat>Widescreen</PresentationFormat>
  <Paragraphs>63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Knjižnice i demencija</vt:lpstr>
      <vt:lpstr>Knjižnice i demencija</vt:lpstr>
      <vt:lpstr>Knjižnice i demencija</vt:lpstr>
      <vt:lpstr>Knjižnice i demencija</vt:lpstr>
      <vt:lpstr>Knjižnice i demencija</vt:lpstr>
      <vt:lpstr>Marlena Books, Kanada</vt:lpstr>
      <vt:lpstr>Knjižničari</vt:lpstr>
      <vt:lpstr>Postanite Prijatelji demencije!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Knjižnice i demencija</dc:title>
  <dc:creator>Windows User</dc:creator>
  <cp:lastModifiedBy>Windows User</cp:lastModifiedBy>
  <cp:revision>2</cp:revision>
  <dcterms:created xsi:type="dcterms:W3CDTF">2022-05-06T11:25:03Z</dcterms:created>
  <dcterms:modified xsi:type="dcterms:W3CDTF">2022-05-06T11:32:27Z</dcterms:modified>
</cp:coreProperties>
</file>